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22"/>
  </p:notesMasterIdLst>
  <p:sldIdLst>
    <p:sldId id="256" r:id="rId2"/>
    <p:sldId id="258" r:id="rId3"/>
    <p:sldId id="259" r:id="rId4"/>
    <p:sldId id="268" r:id="rId5"/>
    <p:sldId id="269" r:id="rId6"/>
    <p:sldId id="274" r:id="rId7"/>
    <p:sldId id="275" r:id="rId8"/>
    <p:sldId id="276" r:id="rId9"/>
    <p:sldId id="277" r:id="rId10"/>
    <p:sldId id="261" r:id="rId11"/>
    <p:sldId id="278" r:id="rId12"/>
    <p:sldId id="265" r:id="rId13"/>
    <p:sldId id="279" r:id="rId14"/>
    <p:sldId id="280" r:id="rId15"/>
    <p:sldId id="281" r:id="rId16"/>
    <p:sldId id="266" r:id="rId17"/>
    <p:sldId id="282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>
        <p:scale>
          <a:sx n="50" d="100"/>
          <a:sy n="50" d="100"/>
        </p:scale>
        <p:origin x="-5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EAF6A-DC8E-4D0B-A51F-459532392D9B}" type="datetimeFigureOut">
              <a:rPr lang="cs-CZ"/>
              <a:pPr/>
              <a:t>20.10.2016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53743-062A-445F-AA19-F3948AD79BB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79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53743-062A-445F-AA19-F3948AD79BB3}" type="slidenum">
              <a:rPr lang="cs-CZ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625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53743-062A-445F-AA19-F3948AD79BB3}" type="slidenum">
              <a:rPr lang="cs-CZ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494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53743-062A-445F-AA19-F3948AD79BB3}" type="slidenum">
              <a:rPr lang="cs-CZ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27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53743-062A-445F-AA19-F3948AD79BB3}" type="slidenum">
              <a:rPr lang="cs-CZ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92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2C4C-A0DA-4F21-820B-D8D57F2614B2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1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7566-0D3C-47FD-AAE4-601A1008D440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8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0CD7-AE69-48C2-BD4A-4B07C74957B8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63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A92C-17E0-4899-90C5-E881C6D5BE82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4772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40F6-7597-4E0A-8A87-45E12750DE61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66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5D2C-0367-4987-8E0F-B90719CB7D13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20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F34C-A447-44AE-8567-009D75682C65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07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DB01-C468-47DE-AB2F-134CBBF33EC1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544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B181-D911-4B3A-B05D-047E426C3FE0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C93A-CFC0-4D29-9680-9F4C3E2438BE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5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0AEB2-B8BD-4A6F-B6F0-7BDE7521AF9E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0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B81D-CDC3-4A1A-B5D9-0C372274BFCD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1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591D-D6B9-46C4-940C-D960B9E89345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29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205C-85FD-4C41-A0A9-4DB532674CA7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3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EB56-5BF4-4E24-A1F6-4039D5098D67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2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7CD5-3BCB-45FA-B0FE-16E240B7200D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89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43A4-AB6D-4088-B2FE-E34281BE7EA6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5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82264B6-BF3F-441C-B947-44297F07DD18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58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DOROST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PRAVIDLA DLE SMĚRNICE PRO CELOROČNÍ ČINNOST DOROSTU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BĚH NA 100 m S PŘEKÁŽKAMI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295400"/>
            <a:ext cx="8946541" cy="49529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smtClean="0"/>
              <a:t>Může plnit všech 7 členů družstva (počítá se 5 nejlepších časů)</a:t>
            </a:r>
          </a:p>
          <a:p>
            <a:r>
              <a:rPr lang="cs-CZ" dirty="0" smtClean="0"/>
              <a:t>Každý soutěžící má 2 pokusy</a:t>
            </a:r>
          </a:p>
          <a:p>
            <a:r>
              <a:rPr lang="cs-CZ" dirty="0" smtClean="0"/>
              <a:t>Stuhy </a:t>
            </a:r>
            <a:r>
              <a:rPr lang="cs-CZ" dirty="0"/>
              <a:t>(ROT nebo DIN) s min. hmotností 2,5 kg</a:t>
            </a:r>
          </a:p>
          <a:p>
            <a:r>
              <a:rPr lang="cs-CZ" dirty="0"/>
              <a:t>Rozdělovač neupravený, spodní hrana spojek je 60 mm od spodní podložky</a:t>
            </a:r>
          </a:p>
          <a:p>
            <a:r>
              <a:rPr lang="cs-CZ" dirty="0"/>
              <a:t>Proudnice (ROT nebo DIN) s min. hmotností 0, 50 kg, může být vybavena pro nošení v zubech nebo provázkem ne delším než 50 cm od těla</a:t>
            </a:r>
          </a:p>
          <a:p>
            <a:r>
              <a:rPr lang="cs-CZ" b="1" dirty="0" smtClean="0">
                <a:latin typeface="Century Gothic" charset="0"/>
              </a:rPr>
              <a:t>Dorostenci – bariéra 2m vysoká, kladina 8 m dlouhá, 1,2m vysoká</a:t>
            </a:r>
          </a:p>
          <a:p>
            <a:r>
              <a:rPr lang="cs-CZ" b="1" dirty="0" smtClean="0">
                <a:latin typeface="Century Gothic" charset="0"/>
              </a:rPr>
              <a:t>Dorostenky – nízká překážka 0,7 m vysoká, </a:t>
            </a:r>
            <a:br>
              <a:rPr lang="cs-CZ" b="1" dirty="0" smtClean="0">
                <a:latin typeface="Century Gothic" charset="0"/>
              </a:rPr>
            </a:br>
            <a:r>
              <a:rPr lang="cs-CZ" b="1" dirty="0" smtClean="0">
                <a:latin typeface="Century Gothic" charset="0"/>
              </a:rPr>
              <a:t>kladina 8 m dlouhá, 0,8 m vysoká </a:t>
            </a:r>
            <a:endParaRPr lang="cs-CZ" b="1" dirty="0">
              <a:latin typeface="Century Gothic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5362" name="Picture 2" descr="http://static8.depositphotos.com/1297731/882/i/950/depositphotos_8828601-Starting-l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9234" y="4499339"/>
            <a:ext cx="3254193" cy="2167984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154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0" t="14085" r="39258" b="12324"/>
          <a:stretch/>
        </p:blipFill>
        <p:spPr bwMode="auto">
          <a:xfrm rot="5400000">
            <a:off x="2756849" y="-1213802"/>
            <a:ext cx="5906777" cy="907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580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Z POŽÁRNÍ OCHRANY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295400"/>
            <a:ext cx="8946541" cy="4952999"/>
          </a:xfrm>
        </p:spPr>
        <p:txBody>
          <a:bodyPr/>
          <a:lstStyle/>
          <a:p>
            <a:r>
              <a:rPr lang="cs-CZ" dirty="0" smtClean="0"/>
              <a:t>Plní 7 členů</a:t>
            </a:r>
          </a:p>
          <a:p>
            <a:r>
              <a:rPr lang="cs-CZ" dirty="0" smtClean="0"/>
              <a:t>Odpovídá se na 15 otázek (může být upraveno) z 50 možných</a:t>
            </a:r>
          </a:p>
          <a:p>
            <a:r>
              <a:rPr lang="cs-CZ" dirty="0" smtClean="0"/>
              <a:t>Každý rok se aktualizuje soubor otázek z okruhů: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Represe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Prevence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Technika + technické prostředky PO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Historie, legislativa, stanovy SH ČMS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Zdravověda</a:t>
            </a:r>
          </a:p>
          <a:p>
            <a:r>
              <a:rPr lang="cs-CZ" dirty="0" smtClean="0"/>
              <a:t>Každý okruh je po deseti otázkách</a:t>
            </a:r>
          </a:p>
          <a:p>
            <a:r>
              <a:rPr lang="cs-CZ" dirty="0" smtClean="0"/>
              <a:t>Za každou nesprávně zodpovězenou otázku = 1 </a:t>
            </a:r>
            <a:r>
              <a:rPr lang="cs-CZ" dirty="0" err="1" smtClean="0"/>
              <a:t>tr.b</a:t>
            </a:r>
            <a:r>
              <a:rPr lang="cs-CZ" dirty="0" smtClean="0"/>
              <a:t>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ZÁVOD POŽÁRNICKÉ VŠESTRANNOSTI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Plní velitel + 4 členové hlídky</a:t>
            </a:r>
          </a:p>
          <a:p>
            <a:r>
              <a:rPr lang="cs-CZ" dirty="0" smtClean="0"/>
              <a:t>Dorostenci: 4-5 km</a:t>
            </a:r>
          </a:p>
          <a:p>
            <a:r>
              <a:rPr lang="cs-CZ" dirty="0" smtClean="0"/>
              <a:t>Dorostenky: 3-4 km</a:t>
            </a:r>
          </a:p>
          <a:p>
            <a:r>
              <a:rPr lang="cs-CZ" dirty="0" smtClean="0"/>
              <a:t>Stanoviště K1 – K6 + označení začátku a konce azimutu</a:t>
            </a:r>
          </a:p>
          <a:p>
            <a:r>
              <a:rPr lang="cs-CZ" dirty="0" smtClean="0"/>
              <a:t>Vyloučení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nedostavení se na start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vynechání kontrolního stanoviště nebo kontroly u azimutu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znehodnocení značení trati, pomoc cizí osoby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odmítne-li plnit úkol, neproběhne-li cílem celá hlídka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ztratí-li startovní průkaz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057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476250"/>
            <a:ext cx="8946541" cy="5772149"/>
          </a:xfrm>
        </p:spPr>
        <p:txBody>
          <a:bodyPr/>
          <a:lstStyle/>
          <a:p>
            <a:r>
              <a:rPr lang="cs-CZ" dirty="0" smtClean="0"/>
              <a:t>K1 – střelba</a:t>
            </a:r>
          </a:p>
          <a:p>
            <a:r>
              <a:rPr lang="cs-CZ" dirty="0" smtClean="0"/>
              <a:t>K2 – šplh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dorostenci 4 m, dorostenky a dorost smíšený 3 m</a:t>
            </a:r>
          </a:p>
          <a:p>
            <a:r>
              <a:rPr lang="cs-CZ" dirty="0" smtClean="0"/>
              <a:t>K3 – přeskok přes vodní příkop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dorostenci 2,5 m, dorostenky a dorost smíšený 2 m</a:t>
            </a:r>
          </a:p>
          <a:p>
            <a:r>
              <a:rPr lang="cs-CZ" dirty="0" smtClean="0"/>
              <a:t>K4 – určování PHP a věcných prostředků PO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6" t="46479" r="33789" b="20423"/>
          <a:stretch/>
        </p:blipFill>
        <p:spPr bwMode="auto">
          <a:xfrm>
            <a:off x="721670" y="3238500"/>
            <a:ext cx="5564829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14789" r="36523" b="11620"/>
          <a:stretch/>
        </p:blipFill>
        <p:spPr bwMode="auto">
          <a:xfrm>
            <a:off x="7886700" y="1104899"/>
            <a:ext cx="4171950" cy="569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100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457200"/>
            <a:ext cx="8946541" cy="579119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K5 – optická signalizace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K 6 – základy zdravovědy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 soutěžící si vylosuje zranění a popíše příznaky (1 </a:t>
            </a:r>
            <a:r>
              <a:rPr lang="cs-CZ" dirty="0" err="1" smtClean="0"/>
              <a:t>tr.b</a:t>
            </a:r>
            <a:r>
              <a:rPr lang="cs-CZ" dirty="0" smtClean="0"/>
              <a:t>.) a ošetření popř. transport (2 </a:t>
            </a:r>
            <a:r>
              <a:rPr lang="cs-CZ" dirty="0" err="1" smtClean="0"/>
              <a:t>tr</a:t>
            </a:r>
            <a:r>
              <a:rPr lang="cs-CZ" dirty="0" smtClean="0"/>
              <a:t>. b.) </a:t>
            </a:r>
          </a:p>
          <a:p>
            <a:r>
              <a:rPr lang="cs-CZ" dirty="0" smtClean="0"/>
              <a:t>Přesun podle azimutu </a:t>
            </a:r>
            <a:br>
              <a:rPr lang="cs-CZ" dirty="0" smtClean="0"/>
            </a:br>
            <a:r>
              <a:rPr lang="cs-CZ" dirty="0" smtClean="0"/>
              <a:t>1 chybějící razítko = 5 </a:t>
            </a:r>
            <a:r>
              <a:rPr lang="cs-CZ" dirty="0" err="1" smtClean="0"/>
              <a:t>tr.b</a:t>
            </a:r>
            <a:r>
              <a:rPr lang="cs-CZ" dirty="0" smtClean="0"/>
              <a:t>., 2 razítka = 10 </a:t>
            </a:r>
            <a:r>
              <a:rPr lang="cs-CZ" dirty="0" err="1" smtClean="0"/>
              <a:t>tr</a:t>
            </a:r>
            <a:r>
              <a:rPr lang="cs-CZ" dirty="0" smtClean="0"/>
              <a:t>. b., 3 razítka = neplatný pokus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5" t="27124" r="35742" b="38889"/>
          <a:stretch/>
        </p:blipFill>
        <p:spPr bwMode="auto">
          <a:xfrm>
            <a:off x="2971799" y="895350"/>
            <a:ext cx="4591051" cy="308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32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Soutěž jednotlivců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085850"/>
            <a:ext cx="8946541" cy="5162549"/>
          </a:xfrm>
        </p:spPr>
        <p:txBody>
          <a:bodyPr/>
          <a:lstStyle/>
          <a:p>
            <a:r>
              <a:rPr lang="cs-CZ" dirty="0" smtClean="0"/>
              <a:t>Běh na 100 m s překážkami</a:t>
            </a:r>
          </a:p>
          <a:p>
            <a:r>
              <a:rPr lang="cs-CZ" dirty="0" smtClean="0"/>
              <a:t>Test z požární ochrany</a:t>
            </a:r>
          </a:p>
          <a:p>
            <a:r>
              <a:rPr lang="cs-CZ" dirty="0" smtClean="0"/>
              <a:t>Závod požárnické všestrannosti</a:t>
            </a:r>
            <a:endParaRPr lang="cs-CZ" dirty="0"/>
          </a:p>
          <a:p>
            <a:r>
              <a:rPr lang="cs-CZ" dirty="0" smtClean="0"/>
              <a:t>Dvojboj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 Neplatný pokus: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nepřekonání překážky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zkřížení sousední dráhy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překonání překážky pomocí vzpěr nebo cizí osoby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nedokončení s výstrojí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neustavení PHP (min. 5 kg) na podložku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122" name="Picture 2" descr="http://www.tipur.cz/images/stopk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8969" y="2754856"/>
            <a:ext cx="2628900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6" t="33099" r="30274" b="30634"/>
          <a:stretch/>
        </p:blipFill>
        <p:spPr bwMode="auto">
          <a:xfrm>
            <a:off x="609599" y="1352550"/>
            <a:ext cx="1070055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940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Směrnice hry Plamen</a:t>
            </a:r>
          </a:p>
          <a:p>
            <a:r>
              <a:rPr lang="cs-CZ" dirty="0" smtClean="0"/>
              <a:t> www.</a:t>
            </a:r>
            <a:r>
              <a:rPr lang="cs-CZ" dirty="0" err="1" smtClean="0"/>
              <a:t>dh.cz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5058" name="Picture 2" descr="http://files.katastralni.net/200000074-141aa15143/katastr%C3%A1ln%C3%AD%20pan%C3%A1%C4%8Dek%20-%20ot%C3%A1zk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938" y="1291046"/>
            <a:ext cx="2524125" cy="461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VŠEOBECNÉ PODMÍNKY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9818688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 7 </a:t>
            </a:r>
            <a:r>
              <a:rPr lang="cs-CZ" dirty="0" smtClean="0"/>
              <a:t>členů + 1 náhradník </a:t>
            </a:r>
            <a:r>
              <a:rPr lang="cs-CZ" dirty="0" smtClean="0"/>
              <a:t>( 13 – 18 let, max. 2, kteří ten ročník dovrší 13 let) </a:t>
            </a:r>
            <a:endParaRPr lang="cs-CZ" dirty="0"/>
          </a:p>
          <a:p>
            <a:r>
              <a:rPr lang="cs-CZ" dirty="0"/>
              <a:t> </a:t>
            </a:r>
            <a:r>
              <a:rPr lang="cs-CZ" dirty="0" smtClean="0"/>
              <a:t>Družstva kategorie: dorostenci, dorostenky, dorost smíšený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/>
              <a:t> </a:t>
            </a:r>
            <a:r>
              <a:rPr lang="cs-CZ" dirty="0" smtClean="0"/>
              <a:t>Jednotlivci a jednotlivkyně: mladší (13-14), střední (15-16) a starší (17-18)</a:t>
            </a:r>
            <a:endParaRPr lang="cs-CZ" b="1" u="sng" dirty="0"/>
          </a:p>
          <a:p>
            <a:r>
              <a:rPr lang="cs-CZ" dirty="0"/>
              <a:t> </a:t>
            </a:r>
            <a:endParaRPr lang="cs-CZ" dirty="0">
              <a:latin typeface="Century Gothic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45775" r="18403" b="20110"/>
          <a:stretch/>
        </p:blipFill>
        <p:spPr bwMode="auto">
          <a:xfrm>
            <a:off x="1874314" y="3776133"/>
            <a:ext cx="8657131" cy="252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Požární útok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236132"/>
            <a:ext cx="8946541" cy="538480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dirty="0"/>
              <a:t> </a:t>
            </a:r>
            <a:r>
              <a:rPr lang="cs-CZ" dirty="0" smtClean="0"/>
              <a:t>Dorostenci:  nástřiková čára 90 m</a:t>
            </a:r>
          </a:p>
          <a:p>
            <a:r>
              <a:rPr lang="cs-CZ" dirty="0" smtClean="0">
                <a:latin typeface="Century Gothic" charset="0"/>
              </a:rPr>
              <a:t>Dorostenky, dorost smíšený: nástřiková čára 70 m</a:t>
            </a:r>
          </a:p>
          <a:p>
            <a:r>
              <a:rPr lang="cs-CZ" dirty="0" smtClean="0">
                <a:latin typeface="Century Gothic" charset="0"/>
              </a:rPr>
              <a:t>Doba přípravy: 5 minut  Provedení pokusu: do 2 minut</a:t>
            </a:r>
          </a:p>
          <a:p>
            <a:r>
              <a:rPr lang="cs-CZ" dirty="0" smtClean="0">
                <a:latin typeface="Century Gothic" charset="0"/>
              </a:rPr>
              <a:t>Hadicové spojky mohou mít pojistku</a:t>
            </a:r>
          </a:p>
          <a:p>
            <a:r>
              <a:rPr lang="cs-CZ" dirty="0" smtClean="0">
                <a:latin typeface="Century Gothic" charset="0"/>
              </a:rPr>
              <a:t>Neplatný pokus:</a:t>
            </a:r>
          </a:p>
          <a:p>
            <a:pPr marL="0" indent="0">
              <a:buNone/>
            </a:pPr>
            <a:r>
              <a:rPr lang="cs-CZ" dirty="0">
                <a:latin typeface="Century Gothic" charset="0"/>
              </a:rPr>
              <a:t> </a:t>
            </a:r>
            <a:r>
              <a:rPr lang="cs-CZ" dirty="0" smtClean="0">
                <a:latin typeface="Century Gothic" charset="0"/>
              </a:rPr>
              <a:t> 	- nenašroubovaný sací koš</a:t>
            </a:r>
          </a:p>
          <a:p>
            <a:pPr marL="0" indent="0">
              <a:buNone/>
            </a:pPr>
            <a:r>
              <a:rPr lang="cs-CZ" dirty="0">
                <a:latin typeface="Century Gothic" charset="0"/>
              </a:rPr>
              <a:t>	</a:t>
            </a:r>
            <a:r>
              <a:rPr lang="cs-CZ" dirty="0" smtClean="0">
                <a:latin typeface="Century Gothic" charset="0"/>
              </a:rPr>
              <a:t>- nespojené vedení</a:t>
            </a:r>
          </a:p>
          <a:p>
            <a:pPr marL="0" indent="0">
              <a:buNone/>
            </a:pPr>
            <a:r>
              <a:rPr lang="cs-CZ" dirty="0">
                <a:latin typeface="Century Gothic" charset="0"/>
              </a:rPr>
              <a:t>	</a:t>
            </a:r>
            <a:r>
              <a:rPr lang="cs-CZ" dirty="0" smtClean="0">
                <a:latin typeface="Century Gothic" charset="0"/>
              </a:rPr>
              <a:t>- chyby při nástřiku</a:t>
            </a:r>
          </a:p>
          <a:p>
            <a:pPr marL="0" indent="0">
              <a:buNone/>
            </a:pPr>
            <a:r>
              <a:rPr lang="cs-CZ" dirty="0">
                <a:latin typeface="Century Gothic" charset="0"/>
              </a:rPr>
              <a:t>	</a:t>
            </a:r>
            <a:r>
              <a:rPr lang="cs-CZ" dirty="0" smtClean="0">
                <a:latin typeface="Century Gothic" charset="0"/>
              </a:rPr>
              <a:t>- pomoc cizí osoby</a:t>
            </a:r>
          </a:p>
          <a:p>
            <a:pPr marL="0" indent="0">
              <a:buNone/>
            </a:pPr>
            <a:r>
              <a:rPr lang="cs-CZ" dirty="0">
                <a:latin typeface="Century Gothic" charset="0"/>
              </a:rPr>
              <a:t>	</a:t>
            </a:r>
            <a:r>
              <a:rPr lang="cs-CZ" dirty="0" smtClean="0">
                <a:latin typeface="Century Gothic" charset="0"/>
              </a:rPr>
              <a:t>- nedokončení s předepsanou výstrojí</a:t>
            </a:r>
          </a:p>
          <a:p>
            <a:pPr marL="0" indent="0">
              <a:buNone/>
            </a:pPr>
            <a:r>
              <a:rPr lang="cs-CZ" dirty="0">
                <a:latin typeface="Century Gothic" charset="0"/>
              </a:rPr>
              <a:t>	</a:t>
            </a:r>
            <a:r>
              <a:rPr lang="cs-CZ" dirty="0" smtClean="0">
                <a:latin typeface="Century Gothic" charset="0"/>
              </a:rPr>
              <a:t>- nepoužití veškerého materiálu</a:t>
            </a:r>
          </a:p>
          <a:p>
            <a:pPr marL="0" indent="0">
              <a:buNone/>
            </a:pPr>
            <a:r>
              <a:rPr lang="cs-CZ" dirty="0">
                <a:latin typeface="Century Gothic" charset="0"/>
              </a:rPr>
              <a:t>	</a:t>
            </a:r>
            <a:r>
              <a:rPr lang="cs-CZ" dirty="0" smtClean="0">
                <a:latin typeface="Century Gothic" charset="0"/>
              </a:rPr>
              <a:t>- překročení časového limitu</a:t>
            </a:r>
          </a:p>
          <a:p>
            <a:pPr marL="0" indent="0">
              <a:buNone/>
            </a:pPr>
            <a:r>
              <a:rPr lang="cs-CZ" dirty="0">
                <a:latin typeface="Century Gothic" charset="0"/>
              </a:rPr>
              <a:t>	</a:t>
            </a:r>
            <a:r>
              <a:rPr lang="cs-CZ" dirty="0" smtClean="0">
                <a:latin typeface="Century Gothic" charset="0"/>
              </a:rPr>
              <a:t>- použití nářadí neodpovídající pravidlům</a:t>
            </a:r>
          </a:p>
          <a:p>
            <a:pPr marL="0" indent="0">
              <a:buNone/>
            </a:pPr>
            <a:endParaRPr lang="cs-CZ" dirty="0" smtClean="0">
              <a:latin typeface="Century Gothic" charset="0"/>
            </a:endParaRPr>
          </a:p>
          <a:p>
            <a:endParaRPr lang="cs-CZ" dirty="0" smtClean="0">
              <a:latin typeface="Century Gothic" charset="0"/>
            </a:endParaRPr>
          </a:p>
          <a:p>
            <a:endParaRPr lang="cs-CZ" dirty="0">
              <a:latin typeface="Century Gothic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7412" name="Picture 4" descr="http://www.sdhvetrkovice.cz/SDH_soubory/vybaveni/proudni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7859" y="2200275"/>
            <a:ext cx="5857875" cy="4657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13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2501" y="2026792"/>
            <a:ext cx="8946541" cy="4195481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9" t="12285" r="33507" b="5712"/>
          <a:stretch/>
        </p:blipFill>
        <p:spPr bwMode="auto">
          <a:xfrm>
            <a:off x="3132666" y="0"/>
            <a:ext cx="5103264" cy="685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ŠTAFETA 4x 100 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333500"/>
            <a:ext cx="8946541" cy="4914899"/>
          </a:xfrm>
        </p:spPr>
        <p:txBody>
          <a:bodyPr>
            <a:normAutofit/>
          </a:bodyPr>
          <a:lstStyle/>
          <a:p>
            <a:r>
              <a:rPr lang="cs-CZ" dirty="0" smtClean="0"/>
              <a:t>Účastní se dvě čtyřčlenné štafety – libovolný soutěžící může startovat v obou štafetách</a:t>
            </a:r>
          </a:p>
          <a:p>
            <a:r>
              <a:rPr lang="cs-CZ" dirty="0" smtClean="0"/>
              <a:t>Člunkový běh: závodník nesmí vkročit do vytyčeného územní dokud není ukončena předávka</a:t>
            </a:r>
          </a:p>
          <a:p>
            <a:r>
              <a:rPr lang="cs-CZ" dirty="0" smtClean="0"/>
              <a:t>Běh do oválu: je rozhodující poloha proudnice, ne nohou</a:t>
            </a:r>
          </a:p>
          <a:p>
            <a:r>
              <a:rPr lang="cs-CZ" dirty="0" smtClean="0"/>
              <a:t>Proudnice nesmí být předána hozením</a:t>
            </a:r>
            <a:r>
              <a:rPr lang="cs-CZ" dirty="0" smtClean="0"/>
              <a:t> </a:t>
            </a:r>
          </a:p>
          <a:p>
            <a:r>
              <a:rPr lang="cs-CZ" dirty="0" smtClean="0"/>
              <a:t>Upadne-li proudnice při předávce na zem, musí ji zvednout ten, kdo ji předává</a:t>
            </a:r>
            <a:endParaRPr lang="cs-CZ" dirty="0"/>
          </a:p>
          <a:p>
            <a:r>
              <a:rPr lang="cs-CZ" dirty="0" smtClean="0"/>
              <a:t>Dorostenci úseky: Domeček, bariéra, kladina, hasící přístroj</a:t>
            </a:r>
          </a:p>
          <a:p>
            <a:r>
              <a:rPr lang="cs-CZ" dirty="0" smtClean="0"/>
              <a:t>Dorostenky: Okno, nízká překážka, kladina, hasící přístroj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495300"/>
            <a:ext cx="8946541" cy="5753099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I. Úsek</a:t>
            </a:r>
          </a:p>
          <a:p>
            <a:endParaRPr lang="cs-CZ" dirty="0" smtClean="0"/>
          </a:p>
          <a:p>
            <a:r>
              <a:rPr lang="cs-CZ" dirty="0" smtClean="0"/>
              <a:t>Dorostenci – domeček</a:t>
            </a:r>
          </a:p>
          <a:p>
            <a:r>
              <a:rPr lang="cs-CZ" dirty="0"/>
              <a:t>Při odstartování se musí </a:t>
            </a:r>
            <a:r>
              <a:rPr lang="cs-CZ" dirty="0" smtClean="0"/>
              <a:t>žebřík (min. hmotnost 9 kg, nesmí být zakončen bodci) </a:t>
            </a:r>
            <a:r>
              <a:rPr lang="cs-CZ" dirty="0"/>
              <a:t>jakoukoliv částí dotýkat země, může přesahovat přes startovní čáru.</a:t>
            </a:r>
          </a:p>
          <a:p>
            <a:r>
              <a:rPr lang="cs-CZ" dirty="0" smtClean="0"/>
              <a:t>Při překonávání domečku je závodník musí dotknout plošiny kteroukoliv částí těla</a:t>
            </a:r>
          </a:p>
          <a:p>
            <a:endParaRPr lang="cs-CZ" dirty="0"/>
          </a:p>
          <a:p>
            <a:r>
              <a:rPr lang="cs-CZ" dirty="0" smtClean="0"/>
              <a:t>Dorostenky, dorost smíšený – okno</a:t>
            </a:r>
          </a:p>
          <a:p>
            <a:r>
              <a:rPr lang="cs-CZ" dirty="0" smtClean="0"/>
              <a:t>Po odstartování soutěžící zdolá překážku s oknem</a:t>
            </a:r>
          </a:p>
          <a:p>
            <a:r>
              <a:rPr lang="cs-CZ" dirty="0" smtClean="0"/>
              <a:t>Nesmí ji přeskakovat plavmo</a:t>
            </a:r>
          </a:p>
          <a:p>
            <a:r>
              <a:rPr lang="cs-CZ" dirty="0"/>
              <a:t>Soutěžící překovává překážku i s proudnicí (proudnice nesmí být přes překážku přehozena)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99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457200"/>
            <a:ext cx="8946541" cy="5791199"/>
          </a:xfrm>
        </p:spPr>
        <p:txBody>
          <a:bodyPr/>
          <a:lstStyle/>
          <a:p>
            <a:r>
              <a:rPr lang="cs-CZ" dirty="0" smtClean="0"/>
              <a:t>II. Úsek</a:t>
            </a:r>
          </a:p>
          <a:p>
            <a:endParaRPr lang="cs-CZ" dirty="0"/>
          </a:p>
          <a:p>
            <a:r>
              <a:rPr lang="cs-CZ" dirty="0" smtClean="0"/>
              <a:t>Dorostenci – bariéra</a:t>
            </a:r>
          </a:p>
          <a:p>
            <a:r>
              <a:rPr lang="cs-CZ" dirty="0" smtClean="0"/>
              <a:t>Bariéra 2 m vysoká</a:t>
            </a:r>
          </a:p>
          <a:p>
            <a:r>
              <a:rPr lang="cs-CZ" dirty="0" smtClean="0"/>
              <a:t>Soutěžící překovává překážku i s proudnicí (proudnice nesmí být přes překážku přehozena)</a:t>
            </a:r>
          </a:p>
          <a:p>
            <a:endParaRPr lang="cs-CZ" dirty="0"/>
          </a:p>
          <a:p>
            <a:r>
              <a:rPr lang="cs-CZ" dirty="0" smtClean="0"/>
              <a:t>Dorostenky, dorost smíšený – nízký přeskok</a:t>
            </a:r>
          </a:p>
          <a:p>
            <a:r>
              <a:rPr lang="cs-CZ" dirty="0" smtClean="0"/>
              <a:t>Nízká překážka O,7 m vysoká</a:t>
            </a:r>
          </a:p>
          <a:p>
            <a:r>
              <a:rPr lang="cs-CZ" dirty="0"/>
              <a:t>Soutěžící překovává překážku i s proudnicí (proudnice nesmí být přes překážku přehozena)</a:t>
            </a:r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4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476250"/>
            <a:ext cx="8946541" cy="5772149"/>
          </a:xfrm>
        </p:spPr>
        <p:txBody>
          <a:bodyPr>
            <a:normAutofit/>
          </a:bodyPr>
          <a:lstStyle/>
          <a:p>
            <a:r>
              <a:rPr lang="cs-CZ" sz="2400" dirty="0"/>
              <a:t>III. Úsek</a:t>
            </a:r>
          </a:p>
          <a:p>
            <a:r>
              <a:rPr lang="cs-CZ" sz="2400" dirty="0"/>
              <a:t>Dorostenci, dorostenky, dorost smíšený – kladina a stuhy</a:t>
            </a:r>
          </a:p>
          <a:p>
            <a:r>
              <a:rPr lang="cs-CZ" sz="2400" dirty="0" smtClean="0"/>
              <a:t>Stuhy (ROT nebo DIN) s min. hmotností 2,5 kg</a:t>
            </a:r>
          </a:p>
          <a:p>
            <a:r>
              <a:rPr lang="cs-CZ" sz="2400" dirty="0" smtClean="0"/>
              <a:t>Kladina 8m dlouhá, vysoká 1,2 m pro dorostence, vysoká 0,8 m pro dorostenky a dorost smíšený</a:t>
            </a:r>
          </a:p>
          <a:p>
            <a:r>
              <a:rPr lang="cs-CZ" sz="2400" dirty="0" smtClean="0"/>
              <a:t>Rozdělovač neupravený, spodní hrana spojek je 60 mm od spodní podložky</a:t>
            </a:r>
          </a:p>
          <a:p>
            <a:r>
              <a:rPr lang="cs-CZ" sz="2400" dirty="0" smtClean="0"/>
              <a:t>Proudnice (ROT nebo DIN) s min. hmotností 0, 50 kg, může být vybavena pro nošení v zubech nebo provázkem ne delším než 50 cm od těla</a:t>
            </a:r>
          </a:p>
          <a:p>
            <a:r>
              <a:rPr lang="cs-CZ" sz="2400" dirty="0" smtClean="0"/>
              <a:t>Pásmo odpojení, které navazuje na rozběhové území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41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438150"/>
            <a:ext cx="8946541" cy="5810249"/>
          </a:xfrm>
        </p:spPr>
        <p:txBody>
          <a:bodyPr/>
          <a:lstStyle/>
          <a:p>
            <a:r>
              <a:rPr lang="cs-CZ" dirty="0" smtClean="0"/>
              <a:t>IV. Úsek.</a:t>
            </a:r>
          </a:p>
          <a:p>
            <a:r>
              <a:rPr lang="cs-CZ" dirty="0" smtClean="0"/>
              <a:t>Dorostenci, dorostenky, dorost smíšení – hasící přístroj</a:t>
            </a:r>
          </a:p>
          <a:p>
            <a:r>
              <a:rPr lang="cs-CZ" dirty="0" smtClean="0"/>
              <a:t>Přenosný hasící přístroj o min. hmotnosti 5 kg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0" t="20775" r="35700" b="9859"/>
          <a:stretch/>
        </p:blipFill>
        <p:spPr bwMode="auto">
          <a:xfrm rot="16200000">
            <a:off x="3164503" y="1145199"/>
            <a:ext cx="5096237" cy="632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700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349</TotalTime>
  <Words>647</Words>
  <Application>Microsoft Office PowerPoint</Application>
  <PresentationFormat>Vlastní</PresentationFormat>
  <Paragraphs>150</Paragraphs>
  <Slides>20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Ion</vt:lpstr>
      <vt:lpstr>DOROST</vt:lpstr>
      <vt:lpstr>VŠEOBECNÉ PODMÍNKY</vt:lpstr>
      <vt:lpstr>Požární útok</vt:lpstr>
      <vt:lpstr>Prezentace aplikace PowerPoint</vt:lpstr>
      <vt:lpstr>ŠTAFETA 4x 100 m</vt:lpstr>
      <vt:lpstr>Prezentace aplikace PowerPoint</vt:lpstr>
      <vt:lpstr>Prezentace aplikace PowerPoint</vt:lpstr>
      <vt:lpstr>Prezentace aplikace PowerPoint</vt:lpstr>
      <vt:lpstr>Prezentace aplikace PowerPoint</vt:lpstr>
      <vt:lpstr>BĚH NA 100 m S PŘEKÁŽKAMI</vt:lpstr>
      <vt:lpstr>Prezentace aplikace PowerPoint</vt:lpstr>
      <vt:lpstr>TEST Z POŽÁRNÍ OCHRANY </vt:lpstr>
      <vt:lpstr>ZÁVOD POŽÁRNICKÉ VŠESTRANNOSTI</vt:lpstr>
      <vt:lpstr>Prezentace aplikace PowerPoint</vt:lpstr>
      <vt:lpstr> </vt:lpstr>
      <vt:lpstr>Soutěž jednotlivců</vt:lpstr>
      <vt:lpstr>Prezentace aplikace PowerPoint</vt:lpstr>
      <vt:lpstr>Zdroje</vt:lpstr>
      <vt:lpstr>Dotazy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Barborik</dc:creator>
  <cp:lastModifiedBy>Mata</cp:lastModifiedBy>
  <cp:revision>19</cp:revision>
  <dcterms:created xsi:type="dcterms:W3CDTF">2013-07-31T14:12:32Z</dcterms:created>
  <dcterms:modified xsi:type="dcterms:W3CDTF">2016-10-20T19:33:24Z</dcterms:modified>
</cp:coreProperties>
</file>